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" id="{14486472-25e5-980a-e80c-c9851bf42048}">
          <p14:sldIdLst>
            <p14:sldId id="256"/>
          </p14:sldIdLst>
        </p14:section>
        <p14:section name="Problem" id="{d79c984f-9a7a-969c-fce4-a81b51771818}">
          <p14:sldIdLst>
            <p14:sldId id="257"/>
          </p14:sldIdLst>
        </p14:section>
        <p14:section name="Product" id="{ce26799c-1dd3-72ec-ffd6-6e8baf1479a5}">
          <p14:sldIdLst>
            <p14:sldId id="258"/>
            <p14:sldId id="259"/>
            <p14:sldId id="260"/>
          </p14:sldIdLst>
        </p14:section>
        <p14:section name="Connections" id="{e58287d8-f90d-2d3e-63f5-0bda3e8499c0}">
          <p14:sldIdLst>
            <p14:sldId id="261"/>
          </p14:sldIdLst>
        </p14:section>
        <p14:section name="Trust" id="{0bc07298-521f-335e-03fc-294addaab921}">
          <p14:sldIdLst>
            <p14:sldId id="262"/>
          </p14:sldIdLst>
        </p14:section>
        <p14:section name="Close" id="{495c22f9-93df-66e0-0982-e06d42eef001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promise: one screen, one score, and the trader stays in control of every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prospect which of these four they feel most. Most say the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rgbClr val="07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731520" cy="7315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rgbClr val="07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292608"/>
            <a:ext cx="384048" cy="38404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200" y="4773168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9C"/>
                </a:solidFill>
              </a:rPr>
              <a:t>EsoTrade by ROI Systems · Made by Harrison Holt · Licensed to Web Masters LLC · Information and education only, not investment advice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17320" y="5669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600" kern="0" dirty="0">
                <a:solidFill>
                  <a:srgbClr val="B3261E"/>
                </a:solidFill>
              </a:rPr>
              <a:t>ROI SYSTEMS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417320" y="868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939C"/>
                </a:solidFill>
              </a:rPr>
              <a:t>Web Masters LLC</a:t>
            </a:r>
            <a:endParaRPr lang="en-US" sz="1100" dirty="0"/>
          </a:p>
        </p:txBody>
      </p:sp>
      <p:sp>
        <p:nvSpPr>
          <p:cNvPr id="4" name="Title"/>
          <p:cNvSpPr txBox="1"/>
          <p:nvPr/>
        </p:nvSpPr>
        <p:spPr>
          <a:xfrm>
            <a:off x="548640" y="16002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EsoTrade</a:t>
            </a:r>
            <a:endParaRPr lang="en-US" sz="6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C8814A"/>
                </a:solidFill>
              </a:rPr>
              <a:t>Every number that matters for how you trade. One score. You approve every order.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0690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939C"/>
                </a:solidFill>
              </a:rPr>
              <a:t>Market intelligence terminal for stocks, crypto, options and futures · made by Harrison Holt · licensed to Web Masters LLC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Traders juggle ten tabs and still guess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What a self-directed trader deals with today</a:t>
            </a:r>
            <a:endParaRPr lang="en-US" sz="1400" dirty="0"/>
          </a:p>
        </p:txBody>
      </p:sp>
      <p:sp>
        <p:nvSpPr>
          <p:cNvPr id="4" name="Card 1"/>
          <p:cNvSpPr/>
          <p:nvPr/>
        </p:nvSpPr>
        <p:spPr>
          <a:xfrm>
            <a:off x="45720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Dot 1"/>
          <p:cNvSpPr/>
          <p:nvPr/>
        </p:nvSpPr>
        <p:spPr>
          <a:xfrm>
            <a:off x="64008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Too many tools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Charting site, options-flow service, on-chain dashboard, macro calendar and a spreadsheet — none of them talk to each other.</a:t>
            </a:r>
            <a:endParaRPr lang="en-US" sz="1200" dirty="0"/>
          </a:p>
        </p:txBody>
      </p:sp>
      <p:sp>
        <p:nvSpPr>
          <p:cNvPr id="9" name="Card 2"/>
          <p:cNvSpPr/>
          <p:nvPr/>
        </p:nvSpPr>
        <p:spPr>
          <a:xfrm>
            <a:off x="461772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0" name="Dot 2"/>
          <p:cNvSpPr/>
          <p:nvPr/>
        </p:nvSpPr>
        <p:spPr>
          <a:xfrm>
            <a:off x="480060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Numbers that ignore your style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A scalper and a long-term investor see the same indicators, even though they hold trades for seconds versus years.</a:t>
            </a:r>
            <a:endParaRPr lang="en-US" sz="1200" dirty="0"/>
          </a:p>
        </p:txBody>
      </p:sp>
      <p:sp>
        <p:nvSpPr>
          <p:cNvPr id="14" name="Card 3"/>
          <p:cNvSpPr/>
          <p:nvPr/>
        </p:nvSpPr>
        <p:spPr>
          <a:xfrm>
            <a:off x="45720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5" name="Dot 3"/>
          <p:cNvSpPr/>
          <p:nvPr/>
        </p:nvSpPr>
        <p:spPr>
          <a:xfrm>
            <a:off x="64008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Predictions with no track record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Forecasts are shown with no record of how often they were right.</a:t>
            </a:r>
            <a:endParaRPr lang="en-US" sz="1200" dirty="0"/>
          </a:p>
        </p:txBody>
      </p:sp>
      <p:sp>
        <p:nvSpPr>
          <p:cNvPr id="19" name="Card 4"/>
          <p:cNvSpPr/>
          <p:nvPr/>
        </p:nvSpPr>
        <p:spPr>
          <a:xfrm>
            <a:off x="461772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20" name="Dot 4"/>
          <p:cNvSpPr/>
          <p:nvPr/>
        </p:nvSpPr>
        <p:spPr>
          <a:xfrm>
            <a:off x="480060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Bots that trade for you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80060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Tools that place orders on their own, or keep your keys and data on someone else's server.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screen, weighted for how you trade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Pick a style; EsoTrade loads the charts, numbers, scanners and risk for it</a:t>
            </a:r>
            <a:endParaRPr lang="en-US" sz="1400" dirty="0"/>
          </a:p>
        </p:txBody>
      </p:sp>
      <p:pic>
        <p:nvPicPr>
          <p:cNvPr id="4" name="Screenshot command" descr="EsoTrade Command screen: BTC blended score gauge, regime, volatility, key levels and weight slider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512064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806440" y="13258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12 trading styles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806440" y="165506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Scalper to long-term investor, options, futures, forex, crypto spot, perpetuals and DeFi.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806440" y="2404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One score, −100 to +100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806440" y="273405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Every contribution shown, with sliders for the lattice, Memory AI, AI analyst and quantum lab.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806440" y="34838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Live data, no keys needed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06440" y="38130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Crypto, options, on-chain, US macro and headlines start immediately.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lattice: 50 market numbers in six tiers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Structure · order flow · derivatives · on-chain &amp; sentiment · macro &amp; liquidity · AI &amp; memory</a:t>
            </a:r>
            <a:endParaRPr lang="en-US" sz="1400" dirty="0"/>
          </a:p>
        </p:txBody>
      </p:sp>
      <p:sp>
        <p:nvSpPr>
          <p:cNvPr id="4" name="Stat 50"/>
          <p:cNvSpPr/>
          <p:nvPr/>
        </p:nvSpPr>
        <p:spPr>
          <a:xfrm>
            <a:off x="457200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57200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326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market variables scored every refresh</a:t>
            </a:r>
            <a:endParaRPr lang="en-US" sz="1200" dirty="0"/>
          </a:p>
        </p:txBody>
      </p:sp>
      <p:sp>
        <p:nvSpPr>
          <p:cNvPr id="7" name="Stat 6"/>
          <p:cNvSpPr/>
          <p:nvPr/>
        </p:nvSpPr>
        <p:spPr>
          <a:xfrm>
            <a:off x="2532888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532888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881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2670048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tiers, weighted by your trading style</a:t>
            </a:r>
            <a:endParaRPr lang="en-US" sz="1200" dirty="0"/>
          </a:p>
        </p:txBody>
      </p:sp>
      <p:sp>
        <p:nvSpPr>
          <p:cNvPr id="10" name="Stat 5"/>
          <p:cNvSpPr/>
          <p:nvPr/>
        </p:nvSpPr>
        <p:spPr>
          <a:xfrm>
            <a:off x="4608576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08576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B326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5400" dirty="0"/>
          </a:p>
        </p:txBody>
      </p:sp>
      <p:sp>
        <p:nvSpPr>
          <p:cNvPr id="12" name="Text 10"/>
          <p:cNvSpPr txBox="1"/>
          <p:nvPr/>
        </p:nvSpPr>
        <p:spPr>
          <a:xfrm>
            <a:off x="4745736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crypto exchanges with automatic fallback</a:t>
            </a:r>
            <a:endParaRPr lang="en-US" sz="1200" dirty="0"/>
          </a:p>
        </p:txBody>
      </p:sp>
      <p:sp>
        <p:nvSpPr>
          <p:cNvPr id="13" name="Stat 12"/>
          <p:cNvSpPr/>
          <p:nvPr/>
        </p:nvSpPr>
        <p:spPr>
          <a:xfrm>
            <a:off x="6684264" y="1417320"/>
            <a:ext cx="1920240" cy="1554480"/>
          </a:xfrm>
          <a:prstGeom prst="roundRect">
            <a:avLst>
              <a:gd name="adj" fmla="val 4706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684264" y="150876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C881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5400" dirty="0"/>
          </a:p>
        </p:txBody>
      </p:sp>
      <p:sp>
        <p:nvSpPr>
          <p:cNvPr id="15" name="Text 13"/>
          <p:cNvSpPr txBox="1"/>
          <p:nvPr/>
        </p:nvSpPr>
        <p:spPr>
          <a:xfrm>
            <a:off x="6821424" y="2377440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trading styles to choose from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32461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D1D8"/>
                </a:solidFill>
              </a:rPr>
              <a:t>Memory AI saves every snapshot on the device and learns which numbers led price — </a:t>
            </a:r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but only uses what it learned when it beats chance on data it never saw.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3977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A939C"/>
                </a:solidFill>
              </a:rPr>
              <a:t>Options lab: dealer gamma, gamma flip, max pain, 25-delta skew, put/call open interest and IV term structure.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Projections with their uncertainty drawn on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The purple cone is the next 12 bars' 50/80/95% range, graded against what actually printed</a:t>
            </a:r>
            <a:endParaRPr lang="en-US" sz="1400" dirty="0"/>
          </a:p>
        </p:txBody>
      </p:sp>
      <p:pic>
        <p:nvPicPr>
          <p:cNvPr id="4" name="Screenshot chart" descr="EsoTrade chart: BTC 4-hour candles with probability cone, key levels with touch odds, volume profile and dept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5120640" cy="32004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806440" y="1325880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Key levels with odds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806440" y="165506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Prior highs and lows, VWAP, gamma walls and round numbers, each with its chance of being touched.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806440" y="24048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Scorecard, not promises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806440" y="273405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Every projection is saved and checked; the app shows its own hit rate.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806440" y="34838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Pre-trade simulation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806440" y="38130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Monte Carlo of stop and target before you place a trade.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keys, your brokers, your wallets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Nothing depends on our accounts — every customer brings their own</a:t>
            </a:r>
            <a:endParaRPr lang="en-US" sz="1400" dirty="0"/>
          </a:p>
        </p:txBody>
      </p:sp>
      <p:sp>
        <p:nvSpPr>
          <p:cNvPr id="4" name="Card 1"/>
          <p:cNvSpPr/>
          <p:nvPr/>
        </p:nvSpPr>
        <p:spPr>
          <a:xfrm>
            <a:off x="45720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5" name="Dot 1"/>
          <p:cNvSpPr/>
          <p:nvPr/>
        </p:nvSpPr>
        <p:spPr>
          <a:xfrm>
            <a:off x="64008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Data keys in the app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Paste free keys (Twelve Data, Polygon, Alpaca, FMP, Finnhub, FRED) and press Test.</a:t>
            </a:r>
            <a:endParaRPr lang="en-US" sz="1200" dirty="0"/>
          </a:p>
        </p:txBody>
      </p:sp>
      <p:sp>
        <p:nvSpPr>
          <p:cNvPr id="9" name="Card 2"/>
          <p:cNvSpPr/>
          <p:nvPr/>
        </p:nvSpPr>
        <p:spPr>
          <a:xfrm>
            <a:off x="4617720" y="1371600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0" name="Dot 2"/>
          <p:cNvSpPr/>
          <p:nvPr/>
        </p:nvSpPr>
        <p:spPr>
          <a:xfrm>
            <a:off x="4800600" y="1554480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5544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5270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Brokers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057400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Alpaca paper and live, Interactive Brokers through its own gateway, NinjaTrader signal files.</a:t>
            </a:r>
            <a:endParaRPr lang="en-US" sz="1200" dirty="0"/>
          </a:p>
        </p:txBody>
      </p:sp>
      <p:sp>
        <p:nvSpPr>
          <p:cNvPr id="14" name="Card 3"/>
          <p:cNvSpPr/>
          <p:nvPr/>
        </p:nvSpPr>
        <p:spPr>
          <a:xfrm>
            <a:off x="45720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15" name="Dot 3"/>
          <p:cNvSpPr/>
          <p:nvPr/>
        </p:nvSpPr>
        <p:spPr>
          <a:xfrm>
            <a:off x="64008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Wallets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MetaMask, Coinbase Wallet, Rabby, Phantom and more, plus watch-only addresses. Read-only.</a:t>
            </a:r>
            <a:endParaRPr lang="en-US" sz="1200" dirty="0"/>
          </a:p>
        </p:txBody>
      </p:sp>
      <p:sp>
        <p:nvSpPr>
          <p:cNvPr id="19" name="Card 4"/>
          <p:cNvSpPr/>
          <p:nvPr/>
        </p:nvSpPr>
        <p:spPr>
          <a:xfrm>
            <a:off x="4617720" y="3035808"/>
            <a:ext cx="3977640" cy="1481328"/>
          </a:xfrm>
          <a:prstGeom prst="roundRect">
            <a:avLst>
              <a:gd name="adj" fmla="val 4938"/>
            </a:avLst>
          </a:prstGeom>
          <a:solidFill>
            <a:srgbClr val="101E2A"/>
          </a:solidFill>
          <a:ln w="9525">
            <a:solidFill>
              <a:srgbClr val="22313E"/>
            </a:solidFill>
            <a:prstDash val="solid"/>
          </a:ln>
        </p:spPr>
      </p:sp>
      <p:sp>
        <p:nvSpPr>
          <p:cNvPr id="20" name="Dot 4"/>
          <p:cNvSpPr/>
          <p:nvPr/>
        </p:nvSpPr>
        <p:spPr>
          <a:xfrm>
            <a:off x="4800600" y="3218688"/>
            <a:ext cx="384048" cy="384048"/>
          </a:xfrm>
          <a:prstGeom prst="ellipse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00600" y="32186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303520" y="3191256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Offline AI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4800600" y="3721608"/>
            <a:ext cx="3611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9D1D8"/>
                </a:solidFill>
              </a:rPr>
              <a:t>Ollama runs the AI analyst on the customer's own computer, or they add a cloud AI key.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743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so the trader stays in control</a:t>
            </a:r>
            <a:endParaRPr lang="en-US" sz="30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841248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8814A"/>
                </a:solidFill>
              </a:rPr>
              <a:t>Information and education — never automatic trading</a:t>
            </a:r>
            <a:endParaRPr lang="en-US" sz="1400" dirty="0"/>
          </a:p>
        </p:txBody>
      </p:sp>
      <p:pic>
        <p:nvPicPr>
          <p:cNvPr id="4" name="Screenshot connections" descr="EsoTrade Connections tab with key tests, brokers and the full address inventory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325880"/>
            <a:ext cx="4114800" cy="256946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3716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Every order is approved by a person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Risk checks, daily loss limit and a kill switch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Tamper-evident audit log of every action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Data and keys stay on the customer's device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Signed build fingerprint on every copy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48640" y="14630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Try it free for 7 days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Open the demo in Chrome or Edge — it is the full app.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Buy a business license key: $99 for 30 days or $990 a year, with longer keys costing less per month. No automatic renewal.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C9D1D8"/>
                </a:solidFill>
              </a:rPr>
              <a:t>Paste the key and everything you saved carries on.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7490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8814A"/>
                </a:solidFill>
              </a:rPr>
              <a:t>web.arroweyesystems.com/p/esotrade · harrison@arroweyesystems.com · (501) 663-3200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39C"/>
                </a:solidFill>
              </a:rPr>
              <a:t>Information, education and paper trading. Not investment advice. Trading involves risk of loss. Web Masters LLC · 700 S German Ln, Conway, AR 72034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A939C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oTrade">
  <a:themeElements>
    <a:clrScheme name="EsoTrade">
      <a:dk1>
        <a:srgbClr val="0B1620"/>
      </a:dk1>
      <a:lt1>
        <a:srgbClr val="FFFFFF"/>
      </a:lt1>
      <a:dk2>
        <a:srgbClr val="071019"/>
      </a:dk2>
      <a:lt2>
        <a:srgbClr val="EEF1F4"/>
      </a:lt2>
      <a:accent1>
        <a:srgbClr val="B3261E"/>
      </a:accent1>
      <a:accent2>
        <a:srgbClr val="C8814A"/>
      </a:accent2>
      <a:accent3>
        <a:srgbClr val="2EAD6B"/>
      </a:accent3>
      <a:accent4>
        <a:srgbClr val="8B5CF6"/>
      </a:accent4>
      <a:accent5>
        <a:srgbClr val="5D6670"/>
      </a:accent5>
      <a:accent6>
        <a:srgbClr val="E5B97F"/>
      </a:accent6>
      <a:hlink>
        <a:srgbClr val="C8814A"/>
      </a:hlink>
      <a:folHlink>
        <a:srgbClr val="8B5CF6"/>
      </a:folHlink>
    </a:clrScheme>
    <a:fontScheme name="EsoTrad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Web Masters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EsoTrade by ROI Systems</dc:title>
  <dc:subject>PptxGenJS Presentation</dc:subject>
  <dc:creator>Web Masters LLC</dc:creator>
  <cp:lastModifiedBy>Web Masters LLC</cp:lastModifiedBy>
  <cp:revision>1</cp:revision>
  <dcterms:created xsi:type="dcterms:W3CDTF">2026-10-29T00:35:35Z</dcterms:created>
  <dcterms:modified xsi:type="dcterms:W3CDTF">2026-10-29T00:35:35Z</dcterms:modified>
</cp:coreProperties>
</file>